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4D4D4D"/>
    <a:srgbClr val="B92D14"/>
    <a:srgbClr val="35759D"/>
    <a:srgbClr val="35B19D"/>
    <a:srgbClr val="000000"/>
    <a:srgbClr val="00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5596" autoAdjust="0"/>
  </p:normalViewPr>
  <p:slideViewPr>
    <p:cSldViewPr>
      <p:cViewPr>
        <p:scale>
          <a:sx n="71" d="100"/>
          <a:sy n="71" d="100"/>
        </p:scale>
        <p:origin x="15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CD2FFB23-B689-450F-BB33-CA0392D127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32227418-FED1-409B-9C85-5F4575E46F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22F2EAD-A16F-4AA2-8BD9-B2AEC12DBCA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05EEF9D7-B896-4D10-BB9F-00BBA349FF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1C10B1A7-097F-4754-839D-554EB12B07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F3C180B0-F186-4743-BE97-EF1C67CD6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1082C-DCDC-498C-876A-B90E66399F42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E815CE1-9C85-4931-9921-C6086CDC9B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1CBCD6-FE22-46C3-B0A2-5538ACA71733}" type="slidenum">
              <a:rPr lang="en-US" altLang="it-IT" sz="1200"/>
              <a:pPr eaLnBrk="1" hangingPunct="1"/>
              <a:t>1</a:t>
            </a:fld>
            <a:endParaRPr lang="en-US" altLang="it-IT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71B6F88-9E2F-4BC4-87D1-B543A59905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2BF9099-0665-4F1F-AB4B-0DB40D5D1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0714B41-9992-40E5-A846-5A93EA77D5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305799-F158-4F2F-8292-0F8A9701F52D}" type="slidenum">
              <a:rPr lang="en-US" altLang="it-IT" sz="1200"/>
              <a:pPr eaLnBrk="1" hangingPunct="1"/>
              <a:t>2</a:t>
            </a:fld>
            <a:endParaRPr lang="en-US" altLang="it-IT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A5A2F1C-06C6-4763-89D0-A373B2CFFF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E672460-6A0C-41D5-8B2D-5C8F85201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it-IT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10DB334-B7DE-423C-AB14-F63CE9F568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7E8181-5C3C-499A-82DE-ACF1B5FE31C0}" type="slidenum">
              <a:rPr lang="en-US" altLang="it-IT" sz="1200"/>
              <a:pPr eaLnBrk="1" hangingPunct="1"/>
              <a:t>3</a:t>
            </a:fld>
            <a:endParaRPr lang="en-US" altLang="it-IT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7C3F71B-166A-4891-B6D9-0A3950ABD3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70608D1-DE4A-4952-81E1-0B4D089D2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/>
              <a:t>Fare clic per modificare lo stile del titolo dello schema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/>
              <a:t>Fare clic per modificare lo stile del sottotitolo dello schema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5646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1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9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1251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7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93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836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9487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2590B1-58B9-47FD-844B-CC7E43616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77C945-BB1B-4D01-9742-1AF859BFF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5FA0D7A6-3FFB-42A6-B09B-F5AE522E34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45332" y="2132856"/>
            <a:ext cx="5853112" cy="1944216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en-US" altLang="it-IT" sz="4000" dirty="0" err="1">
                <a:solidFill>
                  <a:srgbClr val="006600"/>
                </a:solidFill>
              </a:rPr>
              <a:t>S</a:t>
            </a:r>
            <a:r>
              <a:rPr lang="en-US" altLang="it-IT" sz="4400" dirty="0" err="1">
                <a:solidFill>
                  <a:srgbClr val="006600"/>
                </a:solidFill>
              </a:rPr>
              <a:t>enso</a:t>
            </a:r>
            <a:r>
              <a:rPr lang="en-US" altLang="it-IT" sz="4400" dirty="0">
                <a:solidFill>
                  <a:srgbClr val="006600"/>
                </a:solidFill>
              </a:rPr>
              <a:t> </a:t>
            </a:r>
            <a:r>
              <a:rPr lang="en-US" altLang="it-IT" sz="4400" dirty="0" err="1">
                <a:solidFill>
                  <a:srgbClr val="006600"/>
                </a:solidFill>
              </a:rPr>
              <a:t>comune</a:t>
            </a:r>
            <a:r>
              <a:rPr lang="en-US" altLang="it-IT" sz="4400" dirty="0">
                <a:solidFill>
                  <a:srgbClr val="006600"/>
                </a:solidFill>
              </a:rPr>
              <a:t> e vita </a:t>
            </a:r>
            <a:r>
              <a:rPr lang="en-US" altLang="it-IT" sz="4400" dirty="0" err="1">
                <a:solidFill>
                  <a:srgbClr val="006600"/>
                </a:solidFill>
              </a:rPr>
              <a:t>quotidiana</a:t>
            </a:r>
            <a:r>
              <a:rPr lang="en-US" altLang="it-IT" sz="4400" dirty="0">
                <a:solidFill>
                  <a:srgbClr val="006600"/>
                </a:solidFill>
              </a:rPr>
              <a:t>  </a:t>
            </a:r>
            <a:br>
              <a:rPr lang="en-US" altLang="it-IT" sz="4000" dirty="0">
                <a:solidFill>
                  <a:srgbClr val="006600"/>
                </a:solidFill>
              </a:rPr>
            </a:br>
            <a:br>
              <a:rPr lang="en-US" altLang="it-IT" sz="4000" dirty="0">
                <a:solidFill>
                  <a:srgbClr val="006600"/>
                </a:solidFill>
              </a:rPr>
            </a:br>
            <a:r>
              <a:rPr lang="en-US" altLang="it-IT" sz="4000" dirty="0">
                <a:solidFill>
                  <a:srgbClr val="006600"/>
                </a:solidFill>
              </a:rPr>
              <a:t>Goffman e Garfinkel</a:t>
            </a:r>
            <a:endParaRPr lang="ru-RU" altLang="it-IT" sz="4000" dirty="0">
              <a:solidFill>
                <a:srgbClr val="006600"/>
              </a:solidFill>
            </a:endParaRPr>
          </a:p>
        </p:txBody>
      </p:sp>
      <p:sp>
        <p:nvSpPr>
          <p:cNvPr id="2051" name="Rectangle 8">
            <a:extLst>
              <a:ext uri="{FF2B5EF4-FFF2-40B4-BE49-F238E27FC236}">
                <a16:creationId xmlns:a16="http://schemas.microsoft.com/office/drawing/2014/main" id="{0AA85C68-DF8B-409B-8A96-B3C6C34FA8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76288" y="533400"/>
            <a:ext cx="2859608" cy="1239416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it-IT" altLang="it-IT" dirty="0">
                <a:solidFill>
                  <a:srgbClr val="006600"/>
                </a:solidFill>
              </a:rPr>
              <a:t>SSS </a:t>
            </a:r>
            <a:r>
              <a:rPr lang="it-IT" altLang="it-IT" dirty="0" err="1">
                <a:solidFill>
                  <a:srgbClr val="006600"/>
                </a:solidFill>
              </a:rPr>
              <a:t>Calefato</a:t>
            </a:r>
            <a:endParaRPr lang="ru-RU" altLang="it-IT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498FA3-1ECB-4E42-A5CB-074707D59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0688"/>
            <a:ext cx="7315200" cy="864096"/>
          </a:xfrm>
        </p:spPr>
        <p:txBody>
          <a:bodyPr/>
          <a:lstStyle/>
          <a:p>
            <a:r>
              <a:rPr lang="it-IT" dirty="0">
                <a:solidFill>
                  <a:srgbClr val="006600"/>
                </a:solidFill>
              </a:rPr>
              <a:t>Cosa prende </a:t>
            </a:r>
            <a:r>
              <a:rPr lang="it-IT" dirty="0" err="1">
                <a:solidFill>
                  <a:srgbClr val="006600"/>
                </a:solidFill>
              </a:rPr>
              <a:t>Goffman</a:t>
            </a:r>
            <a:r>
              <a:rPr lang="it-IT" dirty="0">
                <a:solidFill>
                  <a:srgbClr val="006600"/>
                </a:solidFill>
              </a:rPr>
              <a:t>  Mead?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84C242-B859-40DD-B284-F9CE7467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44824"/>
            <a:ext cx="7315200" cy="4784576"/>
          </a:xfrm>
        </p:spPr>
        <p:txBody>
          <a:bodyPr/>
          <a:lstStyle/>
          <a:p>
            <a:r>
              <a:rPr lang="it-IT" sz="2800" dirty="0">
                <a:solidFill>
                  <a:srgbClr val="006600"/>
                </a:solidFill>
              </a:rPr>
              <a:t>Il sé è dinamico e tramite l’autocoscienza può manipolare il proprio ambiente (self control, self monitoring…)</a:t>
            </a:r>
          </a:p>
          <a:p>
            <a:pPr marL="0" indent="0">
              <a:buNone/>
            </a:pPr>
            <a:r>
              <a:rPr lang="it-IT" sz="3600" dirty="0">
                <a:solidFill>
                  <a:srgbClr val="006600"/>
                </a:solidFill>
              </a:rPr>
              <a:t> In cosa differisce?</a:t>
            </a:r>
          </a:p>
          <a:p>
            <a:endParaRPr lang="it-IT" sz="2400" dirty="0"/>
          </a:p>
          <a:p>
            <a:r>
              <a:rPr lang="it-IT" sz="2400" dirty="0">
                <a:solidFill>
                  <a:srgbClr val="006600"/>
                </a:solidFill>
              </a:rPr>
              <a:t>Ha una posizione talmente radicale da non prevedere un Io oltre al </a:t>
            </a:r>
            <a:r>
              <a:rPr lang="it-IT" sz="2400" dirty="0" err="1">
                <a:solidFill>
                  <a:srgbClr val="006600"/>
                </a:solidFill>
              </a:rPr>
              <a:t>Sè</a:t>
            </a:r>
            <a:r>
              <a:rPr lang="it-IT" sz="2400" dirty="0">
                <a:solidFill>
                  <a:srgbClr val="006600"/>
                </a:solidFill>
              </a:rPr>
              <a:t>, siamo sempre in dissimulazione, quando appendiamo gli abiti di scena non c’è niente sotto la gruccia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337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4BAC41-629B-4342-B17D-F0CC1973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905000"/>
          </a:xfrm>
        </p:spPr>
        <p:txBody>
          <a:bodyPr wrap="square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dirty="0">
                <a:solidFill>
                  <a:srgbClr val="006600"/>
                </a:solidFill>
              </a:rPr>
              <a:t>La vita quotidiana come rappresentazione </a:t>
            </a:r>
          </a:p>
        </p:txBody>
      </p:sp>
      <p:pic>
        <p:nvPicPr>
          <p:cNvPr id="14340" name="Picture 4" descr="ᐈ Maschere teatro stilizzate disegni di stock, fotografie maschere teatrali  | scarica su Depositphotos®">
            <a:extLst>
              <a:ext uri="{FF2B5EF4-FFF2-40B4-BE49-F238E27FC236}">
                <a16:creationId xmlns:a16="http://schemas.microsoft.com/office/drawing/2014/main" id="{4E51D02A-726E-488E-AE0C-24DE2BE2D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2133600"/>
            <a:ext cx="3581400" cy="41910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79766C-CEF2-4471-A74F-8FF2FF61B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3968" y="2133600"/>
            <a:ext cx="4608512" cy="4495800"/>
          </a:xfrm>
        </p:spPr>
        <p:txBody>
          <a:bodyPr wrap="square" anchor="t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it-IT" sz="3200" dirty="0">
                <a:solidFill>
                  <a:srgbClr val="006600"/>
                </a:solidFill>
              </a:rPr>
              <a:t>L’individuo è un effetto drammaturgico derivante da una scena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3900" dirty="0">
                <a:solidFill>
                  <a:srgbClr val="006600"/>
                </a:solidFill>
              </a:rPr>
              <a:t>Cos’è la rappresentazione?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3200" dirty="0">
                <a:solidFill>
                  <a:srgbClr val="006600"/>
                </a:solidFill>
              </a:rPr>
              <a:t>La rappresentazione si compone in:</a:t>
            </a:r>
          </a:p>
          <a:p>
            <a:pPr>
              <a:lnSpc>
                <a:spcPct val="90000"/>
              </a:lnSpc>
            </a:pPr>
            <a:r>
              <a:rPr lang="it-IT" sz="3200" dirty="0">
                <a:solidFill>
                  <a:srgbClr val="006600"/>
                </a:solidFill>
              </a:rPr>
              <a:t>Facciata personale</a:t>
            </a:r>
          </a:p>
          <a:p>
            <a:pPr>
              <a:lnSpc>
                <a:spcPct val="90000"/>
              </a:lnSpc>
            </a:pPr>
            <a:r>
              <a:rPr lang="it-IT" sz="3200" dirty="0">
                <a:solidFill>
                  <a:srgbClr val="006600"/>
                </a:solidFill>
              </a:rPr>
              <a:t>Il contesto </a:t>
            </a:r>
          </a:p>
          <a:p>
            <a:pPr>
              <a:lnSpc>
                <a:spcPct val="90000"/>
              </a:lnSpc>
            </a:pPr>
            <a:r>
              <a:rPr lang="it-IT" sz="3200" dirty="0">
                <a:solidFill>
                  <a:srgbClr val="006600"/>
                </a:solidFill>
              </a:rPr>
              <a:t>Ambiente</a:t>
            </a:r>
          </a:p>
          <a:p>
            <a:pPr>
              <a:lnSpc>
                <a:spcPct val="90000"/>
              </a:lnSpc>
            </a:pPr>
            <a:r>
              <a:rPr lang="it-IT" sz="3200" dirty="0">
                <a:solidFill>
                  <a:srgbClr val="006600"/>
                </a:solidFill>
              </a:rPr>
              <a:t>Ribalta e retroscena</a:t>
            </a:r>
          </a:p>
          <a:p>
            <a:pPr>
              <a:lnSpc>
                <a:spcPct val="90000"/>
              </a:lnSpc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07243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37F9D8-3A6B-498B-91D7-D14EF5E8F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980728"/>
            <a:ext cx="7315200" cy="936104"/>
          </a:xfrm>
        </p:spPr>
        <p:txBody>
          <a:bodyPr/>
          <a:lstStyle/>
          <a:p>
            <a:r>
              <a:rPr lang="it-IT" dirty="0">
                <a:solidFill>
                  <a:srgbClr val="006600"/>
                </a:solidFill>
              </a:rPr>
              <a:t>La frame </a:t>
            </a:r>
            <a:r>
              <a:rPr lang="it-IT" dirty="0" err="1">
                <a:solidFill>
                  <a:srgbClr val="006600"/>
                </a:solidFill>
              </a:rPr>
              <a:t>analysis</a:t>
            </a:r>
            <a:endParaRPr lang="it-IT" dirty="0">
              <a:solidFill>
                <a:srgbClr val="0066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B25021-C699-49BD-A24A-A69E6FAB1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003757"/>
            <a:ext cx="7315200" cy="5000600"/>
          </a:xfrm>
        </p:spPr>
        <p:txBody>
          <a:bodyPr/>
          <a:lstStyle/>
          <a:p>
            <a:endParaRPr lang="it-IT" sz="3600" dirty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it-IT" sz="3600" dirty="0">
              <a:solidFill>
                <a:srgbClr val="006600"/>
              </a:solidFill>
            </a:endParaRPr>
          </a:p>
          <a:p>
            <a:r>
              <a:rPr lang="it-IT" sz="3600" dirty="0">
                <a:solidFill>
                  <a:srgbClr val="006600"/>
                </a:solidFill>
              </a:rPr>
              <a:t>Incorniciare la realtà</a:t>
            </a:r>
          </a:p>
          <a:p>
            <a:r>
              <a:rPr lang="it-IT" sz="3600" dirty="0">
                <a:solidFill>
                  <a:srgbClr val="006600"/>
                </a:solidFill>
              </a:rPr>
              <a:t>I frames</a:t>
            </a:r>
          </a:p>
          <a:p>
            <a:r>
              <a:rPr lang="it-IT" sz="3600" dirty="0">
                <a:solidFill>
                  <a:srgbClr val="006600"/>
                </a:solidFill>
              </a:rPr>
              <a:t>Le cornici primarie</a:t>
            </a:r>
          </a:p>
          <a:p>
            <a:r>
              <a:rPr lang="it-IT" sz="3600" dirty="0">
                <a:solidFill>
                  <a:srgbClr val="006600"/>
                </a:solidFill>
              </a:rPr>
              <a:t>Falsificazione</a:t>
            </a:r>
          </a:p>
          <a:p>
            <a:r>
              <a:rPr lang="it-IT" sz="3600" dirty="0">
                <a:solidFill>
                  <a:srgbClr val="006600"/>
                </a:solidFill>
              </a:rPr>
              <a:t>Il re-</a:t>
            </a:r>
            <a:r>
              <a:rPr lang="it-IT" sz="3600" dirty="0" err="1">
                <a:solidFill>
                  <a:srgbClr val="006600"/>
                </a:solidFill>
              </a:rPr>
              <a:t>incorniciamento</a:t>
            </a:r>
            <a:endParaRPr lang="it-IT" sz="3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393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0BE414-FF0E-4D5F-8CA3-5640CF486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4704"/>
            <a:ext cx="7315200" cy="1008112"/>
          </a:xfrm>
        </p:spPr>
        <p:txBody>
          <a:bodyPr/>
          <a:lstStyle/>
          <a:p>
            <a:r>
              <a:rPr lang="it-IT" dirty="0" err="1">
                <a:solidFill>
                  <a:srgbClr val="006600"/>
                </a:solidFill>
              </a:rPr>
              <a:t>Garfinkel</a:t>
            </a:r>
            <a:endParaRPr lang="it-IT" dirty="0">
              <a:solidFill>
                <a:srgbClr val="0066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436DC9-5896-41DB-81A8-1D5B1AF4A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2816"/>
            <a:ext cx="7315200" cy="4856584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006600"/>
                </a:solidFill>
              </a:rPr>
              <a:t>L’</a:t>
            </a:r>
            <a:r>
              <a:rPr lang="it-IT" dirty="0" err="1">
                <a:solidFill>
                  <a:srgbClr val="C00000"/>
                </a:solidFill>
              </a:rPr>
              <a:t>etnometodologia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>
                <a:solidFill>
                  <a:srgbClr val="006600"/>
                </a:solidFill>
              </a:rPr>
              <a:t>è lo studio degli </a:t>
            </a:r>
            <a:r>
              <a:rPr lang="it-IT" dirty="0" err="1">
                <a:solidFill>
                  <a:srgbClr val="C00000"/>
                </a:solidFill>
              </a:rPr>
              <a:t>etnometodi</a:t>
            </a: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dirty="0" err="1">
                <a:solidFill>
                  <a:srgbClr val="006600"/>
                </a:solidFill>
              </a:rPr>
              <a:t>Garfinkel</a:t>
            </a:r>
            <a:r>
              <a:rPr lang="it-IT" dirty="0">
                <a:solidFill>
                  <a:srgbClr val="006600"/>
                </a:solidFill>
              </a:rPr>
              <a:t> scrive:</a:t>
            </a:r>
          </a:p>
          <a:p>
            <a:pPr marL="0" indent="0">
              <a:buNone/>
            </a:pPr>
            <a:r>
              <a:rPr lang="it-IT" dirty="0">
                <a:solidFill>
                  <a:srgbClr val="006600"/>
                </a:solidFill>
              </a:rPr>
              <a:t> </a:t>
            </a:r>
            <a:r>
              <a:rPr lang="it-IT" sz="2800" dirty="0">
                <a:solidFill>
                  <a:srgbClr val="006600"/>
                </a:solidFill>
              </a:rPr>
              <a:t>«la realtà oggettiva dei fatti sociali intesa come il risultato delle attività concertate della vita quotidiana svolte con metodi ordinari e abili, che i membri conoscono usano e danno per scontata è il fenomeno fondamentale della sociologia</a:t>
            </a:r>
            <a:r>
              <a:rPr lang="it-IT" dirty="0">
                <a:solidFill>
                  <a:srgbClr val="006600"/>
                </a:solidFill>
              </a:rPr>
              <a:t>» </a:t>
            </a:r>
          </a:p>
        </p:txBody>
      </p:sp>
    </p:spTree>
    <p:extLst>
      <p:ext uri="{BB962C8B-B14F-4D97-AF65-F5344CB8AC3E}">
        <p14:creationId xmlns:p14="http://schemas.microsoft.com/office/powerpoint/2010/main" val="1781093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BFCEF6-7BB5-47BE-B95A-E6614BDF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04700"/>
            <a:ext cx="8539336" cy="1224136"/>
          </a:xfrm>
        </p:spPr>
        <p:txBody>
          <a:bodyPr/>
          <a:lstStyle/>
          <a:p>
            <a:r>
              <a:rPr lang="it-IT" dirty="0">
                <a:solidFill>
                  <a:srgbClr val="006600"/>
                </a:solidFill>
              </a:rPr>
              <a:t>I presupposti dell’</a:t>
            </a:r>
            <a:r>
              <a:rPr lang="it-IT" dirty="0" err="1">
                <a:solidFill>
                  <a:srgbClr val="006600"/>
                </a:solidFill>
              </a:rPr>
              <a:t>etnometodologia</a:t>
            </a:r>
            <a:endParaRPr lang="it-IT" dirty="0">
              <a:solidFill>
                <a:srgbClr val="0066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7B1664-3DFA-4E8C-9C20-74CB3A1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00808"/>
            <a:ext cx="7315200" cy="4928592"/>
          </a:xfrm>
        </p:spPr>
        <p:txBody>
          <a:bodyPr/>
          <a:lstStyle/>
          <a:p>
            <a:r>
              <a:rPr lang="it-IT" sz="2200" b="1" dirty="0" err="1">
                <a:solidFill>
                  <a:srgbClr val="006600"/>
                </a:solidFill>
              </a:rPr>
              <a:t>Garfinkel</a:t>
            </a:r>
            <a:r>
              <a:rPr lang="it-IT" sz="2200" b="1" dirty="0">
                <a:solidFill>
                  <a:srgbClr val="006600"/>
                </a:solidFill>
              </a:rPr>
              <a:t> voleva creare un approccio </a:t>
            </a:r>
            <a:r>
              <a:rPr lang="it-IT" sz="2200" b="1" dirty="0" err="1">
                <a:solidFill>
                  <a:srgbClr val="006600"/>
                </a:solidFill>
              </a:rPr>
              <a:t>sociolgico</a:t>
            </a:r>
            <a:r>
              <a:rPr lang="it-IT" sz="2200" b="1" dirty="0">
                <a:solidFill>
                  <a:srgbClr val="006600"/>
                </a:solidFill>
              </a:rPr>
              <a:t> separato dalla sociologia</a:t>
            </a:r>
          </a:p>
          <a:p>
            <a:r>
              <a:rPr lang="it-IT" sz="2200" b="1" dirty="0">
                <a:solidFill>
                  <a:srgbClr val="006600"/>
                </a:solidFill>
              </a:rPr>
              <a:t>Mette al centro la familiarità e realizzabilità del mondo sociale </a:t>
            </a:r>
          </a:p>
          <a:p>
            <a:r>
              <a:rPr lang="it-IT" sz="2200" b="1" dirty="0">
                <a:solidFill>
                  <a:srgbClr val="006600"/>
                </a:solidFill>
              </a:rPr>
              <a:t>E’ da considerarsi una prosecuzione della fenomenologia di </a:t>
            </a:r>
            <a:r>
              <a:rPr lang="it-IT" sz="2200" b="1" dirty="0" err="1">
                <a:solidFill>
                  <a:srgbClr val="006600"/>
                </a:solidFill>
              </a:rPr>
              <a:t>Schutz</a:t>
            </a:r>
            <a:endParaRPr lang="it-IT" sz="2200" b="1" dirty="0">
              <a:solidFill>
                <a:srgbClr val="006600"/>
              </a:solidFill>
            </a:endParaRPr>
          </a:p>
          <a:p>
            <a:r>
              <a:rPr lang="it-IT" sz="2200" b="1" dirty="0" err="1">
                <a:solidFill>
                  <a:srgbClr val="006600"/>
                </a:solidFill>
              </a:rPr>
              <a:t>Antipsicologia</a:t>
            </a:r>
            <a:r>
              <a:rPr lang="it-IT" sz="2200" b="1" dirty="0">
                <a:solidFill>
                  <a:srgbClr val="006600"/>
                </a:solidFill>
              </a:rPr>
              <a:t> di </a:t>
            </a:r>
            <a:r>
              <a:rPr lang="it-IT" sz="2200" b="1" dirty="0" err="1">
                <a:solidFill>
                  <a:srgbClr val="006600"/>
                </a:solidFill>
              </a:rPr>
              <a:t>Garfinkel</a:t>
            </a:r>
            <a:r>
              <a:rPr lang="it-IT" sz="2200" b="1" dirty="0">
                <a:solidFill>
                  <a:srgbClr val="006600"/>
                </a:solidFill>
              </a:rPr>
              <a:t> </a:t>
            </a:r>
          </a:p>
          <a:p>
            <a:r>
              <a:rPr lang="it-IT" sz="2200" b="1" dirty="0">
                <a:solidFill>
                  <a:srgbClr val="006600"/>
                </a:solidFill>
              </a:rPr>
              <a:t>Usare le video-riprese</a:t>
            </a:r>
          </a:p>
          <a:p>
            <a:r>
              <a:rPr lang="it-IT" sz="2200" b="1" dirty="0">
                <a:solidFill>
                  <a:srgbClr val="006600"/>
                </a:solidFill>
              </a:rPr>
              <a:t>Accountability</a:t>
            </a:r>
          </a:p>
          <a:p>
            <a:r>
              <a:rPr lang="it-IT" sz="2200" b="1" dirty="0">
                <a:solidFill>
                  <a:srgbClr val="006600"/>
                </a:solidFill>
              </a:rPr>
              <a:t>Le attività sociali sono spiegabili e descrivibili, i partecipanti rendono disponibile visibile la natura delle loro attività. </a:t>
            </a:r>
          </a:p>
          <a:p>
            <a:r>
              <a:rPr lang="it-IT" sz="2200" b="1" dirty="0">
                <a:solidFill>
                  <a:srgbClr val="006600"/>
                </a:solidFill>
              </a:rPr>
              <a:t>Competenza</a:t>
            </a:r>
          </a:p>
          <a:p>
            <a:endParaRPr lang="it-IT" sz="2400" b="1" dirty="0"/>
          </a:p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897781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321760-3B1C-4315-B41F-DC231A555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76672"/>
            <a:ext cx="7315200" cy="936104"/>
          </a:xfrm>
        </p:spPr>
        <p:txBody>
          <a:bodyPr/>
          <a:lstStyle/>
          <a:p>
            <a:r>
              <a:rPr lang="it-IT" dirty="0">
                <a:solidFill>
                  <a:srgbClr val="006600"/>
                </a:solidFill>
              </a:rPr>
              <a:t>Gli esperimenti di rottura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57FF39-B960-49F5-855C-DFABE4A93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56792"/>
            <a:ext cx="7315200" cy="4824536"/>
          </a:xfrm>
        </p:spPr>
        <p:txBody>
          <a:bodyPr/>
          <a:lstStyle/>
          <a:p>
            <a:r>
              <a:rPr lang="it-IT" sz="2800" dirty="0">
                <a:solidFill>
                  <a:srgbClr val="006600"/>
                </a:solidFill>
              </a:rPr>
              <a:t>Studies in </a:t>
            </a:r>
            <a:r>
              <a:rPr lang="it-IT" sz="2800" dirty="0" err="1">
                <a:solidFill>
                  <a:srgbClr val="006600"/>
                </a:solidFill>
              </a:rPr>
              <a:t>Ethnomethodology</a:t>
            </a:r>
            <a:r>
              <a:rPr lang="it-IT" sz="2800" dirty="0">
                <a:solidFill>
                  <a:srgbClr val="006600"/>
                </a:solidFill>
              </a:rPr>
              <a:t> 1967</a:t>
            </a:r>
          </a:p>
          <a:p>
            <a:r>
              <a:rPr lang="it-IT" sz="2800" dirty="0">
                <a:solidFill>
                  <a:srgbClr val="006600"/>
                </a:solidFill>
              </a:rPr>
              <a:t>Cosa succede quando il fluire della vita quotidiana viene interrotto?</a:t>
            </a:r>
          </a:p>
          <a:p>
            <a:r>
              <a:rPr lang="it-IT" sz="2800" dirty="0">
                <a:solidFill>
                  <a:srgbClr val="006600"/>
                </a:solidFill>
              </a:rPr>
              <a:t>La dipendenza emotiva dalla naturalità della vita sociale</a:t>
            </a:r>
          </a:p>
          <a:p>
            <a:r>
              <a:rPr lang="it-IT" sz="2800" dirty="0">
                <a:solidFill>
                  <a:srgbClr val="006600"/>
                </a:solidFill>
              </a:rPr>
              <a:t>Le procedure interpretative sono doppiamente costitutive delle azioni routinizzate</a:t>
            </a:r>
          </a:p>
          <a:p>
            <a:r>
              <a:rPr lang="it-IT" sz="2800" dirty="0">
                <a:solidFill>
                  <a:srgbClr val="006600"/>
                </a:solidFill>
              </a:rPr>
              <a:t>Regole, aspettative, convinzioni spiegano la visibilità sia della condotta normale sia di quella deviante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765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997D2AA1-6E3F-4CE9-99C3-267FB105A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75418"/>
            <a:ext cx="7315200" cy="94932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it-IT" sz="4000" dirty="0">
                <a:solidFill>
                  <a:srgbClr val="006600"/>
                </a:solidFill>
              </a:rPr>
              <a:t>Un nuovo </a:t>
            </a:r>
            <a:r>
              <a:rPr lang="en-US" altLang="it-IT" sz="4000" dirty="0" err="1">
                <a:solidFill>
                  <a:srgbClr val="006600"/>
                </a:solidFill>
              </a:rPr>
              <a:t>paradigma</a:t>
            </a:r>
            <a:endParaRPr lang="ru-RU" altLang="it-IT" sz="4000" dirty="0">
              <a:solidFill>
                <a:srgbClr val="006600"/>
              </a:solidFill>
            </a:endParaRP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6C5CA0EC-2981-4874-A0F7-4EC7BBC9C6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124743"/>
            <a:ext cx="8058472" cy="519985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800" dirty="0">
                <a:solidFill>
                  <a:srgbClr val="006600"/>
                </a:solidFill>
              </a:rPr>
              <a:t>Il paradigma </a:t>
            </a:r>
            <a:r>
              <a:rPr lang="it-IT" altLang="it-IT" sz="2800" dirty="0" err="1">
                <a:solidFill>
                  <a:srgbClr val="006600"/>
                </a:solidFill>
              </a:rPr>
              <a:t>struttural</a:t>
            </a:r>
            <a:r>
              <a:rPr lang="it-IT" altLang="it-IT" sz="2800" dirty="0">
                <a:solidFill>
                  <a:srgbClr val="006600"/>
                </a:solidFill>
              </a:rPr>
              <a:t> </a:t>
            </a:r>
            <a:r>
              <a:rPr lang="it-IT" altLang="it-IT" sz="2800" dirty="0" err="1">
                <a:solidFill>
                  <a:srgbClr val="006600"/>
                </a:solidFill>
              </a:rPr>
              <a:t>finzionalista</a:t>
            </a:r>
            <a:r>
              <a:rPr lang="it-IT" altLang="it-IT" sz="2800" dirty="0">
                <a:solidFill>
                  <a:srgbClr val="006600"/>
                </a:solidFill>
              </a:rPr>
              <a:t> entra in crisi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>
                <a:solidFill>
                  <a:srgbClr val="006600"/>
                </a:solidFill>
              </a:rPr>
              <a:t>Alla base della società c’è l’interazione fra individui dotati di autocoscienza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>
                <a:solidFill>
                  <a:srgbClr val="006600"/>
                </a:solidFill>
              </a:rPr>
              <a:t>Questi autori recuperano il contributo di Simmel e alcuni contributi della psicologia sociale ed elaborano nuove teorie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>
                <a:solidFill>
                  <a:srgbClr val="006600"/>
                </a:solidFill>
              </a:rPr>
              <a:t>Dai rapporti macro di passa a quello micro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>
                <a:solidFill>
                  <a:srgbClr val="006600"/>
                </a:solidFill>
              </a:rPr>
              <a:t>L’individuo è un punto di generazione non di applicazione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>
                <a:solidFill>
                  <a:srgbClr val="006600"/>
                </a:solidFill>
              </a:rPr>
              <a:t>Si voleva mettere in rapporto la coscienza degli individui e il contesto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>
                <a:solidFill>
                  <a:srgbClr val="006600"/>
                </a:solidFill>
              </a:rPr>
              <a:t>Il sé emerge esclusivamente nel contesto sociale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  <a:p>
            <a:pPr eaLnBrk="1" hangingPunct="1">
              <a:lnSpc>
                <a:spcPct val="80000"/>
              </a:lnSpc>
            </a:pPr>
            <a:endParaRPr lang="ru-RU" alt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70BB59-C4DE-4F1E-A1A1-244E0FAEC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22098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b="1">
                <a:solidFill>
                  <a:srgbClr val="006600"/>
                </a:solidFill>
              </a:rPr>
              <a:t>Tutto parte da Mead</a:t>
            </a:r>
            <a:endParaRPr lang="it-IT" b="1" dirty="0">
              <a:solidFill>
                <a:srgbClr val="006600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E1E243-D9F7-4BE5-9C01-87190728FBC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69441" y="1916832"/>
            <a:ext cx="4850631" cy="4712568"/>
          </a:xfrm>
        </p:spPr>
        <p:txBody>
          <a:bodyPr wrap="square" anchor="t"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ko-KR" sz="1800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1800" dirty="0">
                <a:solidFill>
                  <a:srgbClr val="006600"/>
                </a:solidFill>
              </a:rPr>
              <a:t>Per Mead </a:t>
            </a:r>
            <a:r>
              <a:rPr lang="en-US" altLang="it-IT" sz="1800" dirty="0" err="1">
                <a:solidFill>
                  <a:srgbClr val="006600"/>
                </a:solidFill>
              </a:rPr>
              <a:t>il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comportamento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umano</a:t>
            </a:r>
            <a:r>
              <a:rPr lang="en-US" altLang="it-IT" sz="1800" dirty="0">
                <a:solidFill>
                  <a:srgbClr val="006600"/>
                </a:solidFill>
              </a:rPr>
              <a:t> è </a:t>
            </a:r>
            <a:r>
              <a:rPr lang="en-US" altLang="it-IT" sz="1800" dirty="0" err="1">
                <a:solidFill>
                  <a:srgbClr val="006600"/>
                </a:solidFill>
              </a:rPr>
              <a:t>spiegabile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esclusivamente</a:t>
            </a:r>
            <a:r>
              <a:rPr lang="en-US" altLang="it-IT" sz="1800" dirty="0">
                <a:solidFill>
                  <a:srgbClr val="006600"/>
                </a:solidFill>
              </a:rPr>
              <a:t> in termini </a:t>
            </a:r>
            <a:r>
              <a:rPr lang="en-US" altLang="it-IT" sz="1800" dirty="0" err="1">
                <a:solidFill>
                  <a:srgbClr val="006600"/>
                </a:solidFill>
              </a:rPr>
              <a:t>sociali</a:t>
            </a:r>
            <a:endParaRPr lang="en-US" altLang="it-IT" sz="1800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1800" dirty="0">
                <a:solidFill>
                  <a:srgbClr val="006600"/>
                </a:solidFill>
              </a:rPr>
              <a:t>Non </a:t>
            </a:r>
            <a:r>
              <a:rPr lang="en-US" altLang="it-IT" sz="1800" dirty="0" err="1">
                <a:solidFill>
                  <a:srgbClr val="006600"/>
                </a:solidFill>
              </a:rPr>
              <a:t>c’è</a:t>
            </a:r>
            <a:r>
              <a:rPr lang="en-US" altLang="it-IT" sz="1800" dirty="0">
                <a:solidFill>
                  <a:srgbClr val="006600"/>
                </a:solidFill>
              </a:rPr>
              <a:t> un </a:t>
            </a:r>
            <a:r>
              <a:rPr lang="en-US" altLang="it-IT" sz="1800" dirty="0" err="1">
                <a:solidFill>
                  <a:srgbClr val="006600"/>
                </a:solidFill>
              </a:rPr>
              <a:t>momento</a:t>
            </a:r>
            <a:r>
              <a:rPr lang="en-US" altLang="it-IT" sz="1800" dirty="0">
                <a:solidFill>
                  <a:srgbClr val="006600"/>
                </a:solidFill>
              </a:rPr>
              <a:t> in cui </a:t>
            </a:r>
            <a:r>
              <a:rPr lang="en-US" altLang="it-IT" sz="1800" dirty="0" err="1">
                <a:solidFill>
                  <a:srgbClr val="006600"/>
                </a:solidFill>
              </a:rPr>
              <a:t>l’io</a:t>
            </a:r>
            <a:r>
              <a:rPr lang="en-US" altLang="it-IT" sz="1800" dirty="0">
                <a:solidFill>
                  <a:srgbClr val="006600"/>
                </a:solidFill>
              </a:rPr>
              <a:t> è </a:t>
            </a:r>
            <a:r>
              <a:rPr lang="en-US" altLang="it-IT" sz="1800" dirty="0" err="1">
                <a:solidFill>
                  <a:srgbClr val="006600"/>
                </a:solidFill>
              </a:rPr>
              <a:t>fuori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dalla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società</a:t>
            </a:r>
            <a:endParaRPr lang="en-US" altLang="it-IT" sz="1800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1800" dirty="0">
                <a:solidFill>
                  <a:srgbClr val="006600"/>
                </a:solidFill>
              </a:rPr>
              <a:t>Le </a:t>
            </a:r>
            <a:r>
              <a:rPr lang="en-US" altLang="it-IT" sz="1800" dirty="0" err="1">
                <a:solidFill>
                  <a:srgbClr val="006600"/>
                </a:solidFill>
              </a:rPr>
              <a:t>elaborazioni</a:t>
            </a:r>
            <a:r>
              <a:rPr lang="en-US" altLang="it-IT" sz="1800" dirty="0">
                <a:solidFill>
                  <a:srgbClr val="006600"/>
                </a:solidFill>
              </a:rPr>
              <a:t> di Mead </a:t>
            </a:r>
            <a:r>
              <a:rPr lang="en-US" altLang="it-IT" sz="1800" dirty="0" err="1">
                <a:solidFill>
                  <a:srgbClr val="006600"/>
                </a:solidFill>
              </a:rPr>
              <a:t>contribuiranno</a:t>
            </a:r>
            <a:r>
              <a:rPr lang="en-US" altLang="it-IT" sz="1800" dirty="0">
                <a:solidFill>
                  <a:srgbClr val="006600"/>
                </a:solidFill>
              </a:rPr>
              <a:t> a far </a:t>
            </a:r>
            <a:r>
              <a:rPr lang="en-US" altLang="it-IT" sz="1800" dirty="0" err="1">
                <a:solidFill>
                  <a:srgbClr val="006600"/>
                </a:solidFill>
              </a:rPr>
              <a:t>emergere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alcune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delle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correnti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più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importanti</a:t>
            </a:r>
            <a:r>
              <a:rPr lang="en-US" altLang="it-IT" sz="1800" dirty="0">
                <a:solidFill>
                  <a:srgbClr val="006600"/>
                </a:solidFill>
              </a:rPr>
              <a:t> del Novecento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1800" dirty="0">
                <a:solidFill>
                  <a:srgbClr val="006600"/>
                </a:solidFill>
              </a:rPr>
              <a:t>Mead è </a:t>
            </a:r>
            <a:r>
              <a:rPr lang="en-US" altLang="it-IT" sz="1800" dirty="0" err="1">
                <a:solidFill>
                  <a:srgbClr val="006600"/>
                </a:solidFill>
              </a:rPr>
              <a:t>il</a:t>
            </a:r>
            <a:r>
              <a:rPr lang="en-US" altLang="it-IT" sz="1800" dirty="0">
                <a:solidFill>
                  <a:srgbClr val="006600"/>
                </a:solidFill>
              </a:rPr>
              <a:t> padre dal punto di vista </a:t>
            </a:r>
            <a:r>
              <a:rPr lang="en-US" altLang="it-IT" sz="1800" dirty="0" err="1">
                <a:solidFill>
                  <a:srgbClr val="006600"/>
                </a:solidFill>
              </a:rPr>
              <a:t>teorico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dell’interazionismo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simbolico</a:t>
            </a:r>
            <a:endParaRPr lang="en-US" altLang="it-IT" sz="1800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1800" dirty="0">
                <a:solidFill>
                  <a:srgbClr val="006600"/>
                </a:solidFill>
              </a:rPr>
              <a:t>Goffman a </a:t>
            </a:r>
            <a:r>
              <a:rPr lang="en-US" altLang="it-IT" sz="1800" dirty="0" err="1">
                <a:solidFill>
                  <a:srgbClr val="006600"/>
                </a:solidFill>
              </a:rPr>
              <a:t>partire</a:t>
            </a:r>
            <a:r>
              <a:rPr lang="en-US" altLang="it-IT" sz="1800" dirty="0">
                <a:solidFill>
                  <a:srgbClr val="006600"/>
                </a:solidFill>
              </a:rPr>
              <a:t> da Mead e Simmel </a:t>
            </a:r>
            <a:r>
              <a:rPr lang="en-US" altLang="it-IT" sz="1800" dirty="0" err="1">
                <a:solidFill>
                  <a:srgbClr val="006600"/>
                </a:solidFill>
              </a:rPr>
              <a:t>elabora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il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modello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drammaturgico</a:t>
            </a:r>
            <a:endParaRPr lang="en-US" altLang="it-IT" sz="1800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1800" dirty="0">
                <a:solidFill>
                  <a:srgbClr val="006600"/>
                </a:solidFill>
              </a:rPr>
              <a:t>Garfinkel </a:t>
            </a:r>
            <a:r>
              <a:rPr lang="en-US" altLang="it-IT" sz="1800" dirty="0" err="1">
                <a:solidFill>
                  <a:srgbClr val="006600"/>
                </a:solidFill>
              </a:rPr>
              <a:t>fonda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  <a:r>
              <a:rPr lang="en-US" altLang="it-IT" sz="1800" dirty="0" err="1">
                <a:solidFill>
                  <a:srgbClr val="006600"/>
                </a:solidFill>
              </a:rPr>
              <a:t>l’etnometodologia</a:t>
            </a:r>
            <a:r>
              <a:rPr lang="en-US" altLang="it-IT" sz="1800" dirty="0">
                <a:solidFill>
                  <a:srgbClr val="0066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it-IT" sz="1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it-IT" sz="1500" dirty="0"/>
          </a:p>
          <a:p>
            <a:pPr eaLnBrk="1" hangingPunct="1">
              <a:lnSpc>
                <a:spcPct val="90000"/>
              </a:lnSpc>
            </a:pPr>
            <a:endParaRPr lang="en-US" altLang="it-IT" sz="1500" dirty="0"/>
          </a:p>
        </p:txBody>
      </p:sp>
      <p:pic>
        <p:nvPicPr>
          <p:cNvPr id="4111" name="Picture 15" descr="George Herbert Mead - Wikipedia">
            <a:extLst>
              <a:ext uri="{FF2B5EF4-FFF2-40B4-BE49-F238E27FC236}">
                <a16:creationId xmlns:a16="http://schemas.microsoft.com/office/drawing/2014/main" id="{610B4FE8-1590-4A7B-AF07-1D3FF6F8766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32435"/>
            <a:ext cx="2808312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CBD4EEA-108F-451B-A7AC-5F405941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92696"/>
            <a:ext cx="7315200" cy="936104"/>
          </a:xfrm>
        </p:spPr>
        <p:txBody>
          <a:bodyPr/>
          <a:lstStyle/>
          <a:p>
            <a:r>
              <a:rPr lang="en-US">
                <a:solidFill>
                  <a:srgbClr val="006600"/>
                </a:solidFill>
              </a:rPr>
              <a:t>Il concetto di vita quotidiana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001A324-CE29-494B-A131-1A301C97C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7315200" cy="5000600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</a:rPr>
              <a:t>La</a:t>
            </a:r>
            <a:r>
              <a:rPr lang="en-US" dirty="0"/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Lebenswelt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diviene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oggetto</a:t>
            </a:r>
            <a:r>
              <a:rPr lang="en-US" dirty="0">
                <a:solidFill>
                  <a:srgbClr val="006600"/>
                </a:solidFill>
              </a:rPr>
              <a:t> di studio </a:t>
            </a:r>
            <a:r>
              <a:rPr lang="en-US" dirty="0" err="1">
                <a:solidFill>
                  <a:srgbClr val="006600"/>
                </a:solidFill>
              </a:rPr>
              <a:t>della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sociologia</a:t>
            </a:r>
            <a:endParaRPr lang="en-US" dirty="0">
              <a:solidFill>
                <a:srgbClr val="006600"/>
              </a:solidFill>
            </a:endParaRPr>
          </a:p>
          <a:p>
            <a:r>
              <a:rPr lang="en-US" dirty="0">
                <a:solidFill>
                  <a:srgbClr val="006600"/>
                </a:solidFill>
              </a:rPr>
              <a:t>E’ </a:t>
            </a:r>
            <a:r>
              <a:rPr lang="en-US" dirty="0" err="1">
                <a:solidFill>
                  <a:srgbClr val="006600"/>
                </a:solidFill>
              </a:rPr>
              <a:t>il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fluire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incessante</a:t>
            </a:r>
            <a:r>
              <a:rPr lang="en-US" dirty="0">
                <a:solidFill>
                  <a:srgbClr val="006600"/>
                </a:solidFill>
              </a:rPr>
              <a:t> in </a:t>
            </a:r>
            <a:r>
              <a:rPr lang="en-US" dirty="0" err="1">
                <a:solidFill>
                  <a:srgbClr val="006600"/>
                </a:solidFill>
              </a:rPr>
              <a:t>maniera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assolutamente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fluida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delle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nostre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attività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ordinarie</a:t>
            </a:r>
            <a:endParaRPr lang="en-US" dirty="0">
              <a:solidFill>
                <a:srgbClr val="006600"/>
              </a:solidFill>
            </a:endParaRPr>
          </a:p>
          <a:p>
            <a:r>
              <a:rPr lang="en-US" dirty="0">
                <a:solidFill>
                  <a:srgbClr val="006600"/>
                </a:solidFill>
              </a:rPr>
              <a:t>Fra le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varie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realtà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che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esperiamo</a:t>
            </a:r>
            <a:r>
              <a:rPr lang="en-US" dirty="0">
                <a:solidFill>
                  <a:srgbClr val="006600"/>
                </a:solidFill>
              </a:rPr>
              <a:t> è la </a:t>
            </a:r>
            <a:r>
              <a:rPr lang="en-US" dirty="0" err="1">
                <a:solidFill>
                  <a:srgbClr val="006600"/>
                </a:solidFill>
              </a:rPr>
              <a:t>realtà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prevalente</a:t>
            </a:r>
            <a:endParaRPr lang="en-US" dirty="0">
              <a:solidFill>
                <a:srgbClr val="006600"/>
              </a:solidFill>
            </a:endParaRPr>
          </a:p>
          <a:p>
            <a:r>
              <a:rPr lang="en-US" dirty="0">
                <a:solidFill>
                  <a:srgbClr val="006600"/>
                </a:solidFill>
              </a:rPr>
              <a:t>Non </a:t>
            </a:r>
            <a:r>
              <a:rPr lang="en-US" dirty="0" err="1">
                <a:solidFill>
                  <a:srgbClr val="006600"/>
                </a:solidFill>
              </a:rPr>
              <a:t>produciamo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un’attività</a:t>
            </a:r>
            <a:r>
              <a:rPr lang="en-US" dirty="0">
                <a:solidFill>
                  <a:srgbClr val="006600"/>
                </a:solidFill>
              </a:rPr>
              <a:t> di </a:t>
            </a:r>
            <a:r>
              <a:rPr lang="en-US" dirty="0" err="1">
                <a:solidFill>
                  <a:srgbClr val="006600"/>
                </a:solidFill>
              </a:rPr>
              <a:t>tipo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teorico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sulle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attività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quotidiane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9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75FFD3-5857-4BF7-ABA5-9BCBF77EA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764704"/>
            <a:ext cx="6753944" cy="720080"/>
          </a:xfrm>
        </p:spPr>
        <p:txBody>
          <a:bodyPr wrap="square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t-IT" dirty="0">
                <a:solidFill>
                  <a:srgbClr val="006600"/>
                </a:solidFill>
              </a:rPr>
              <a:t>Il contributo di </a:t>
            </a:r>
            <a:r>
              <a:rPr lang="it-IT" dirty="0" err="1">
                <a:solidFill>
                  <a:srgbClr val="006600"/>
                </a:solidFill>
              </a:rPr>
              <a:t>Schutz</a:t>
            </a:r>
            <a:r>
              <a:rPr lang="it-IT" dirty="0">
                <a:solidFill>
                  <a:srgbClr val="006600"/>
                </a:solidFill>
              </a:rPr>
              <a:t> </a:t>
            </a:r>
          </a:p>
        </p:txBody>
      </p:sp>
      <p:pic>
        <p:nvPicPr>
          <p:cNvPr id="11266" name="Picture 2" descr="Alfred Schütz | Asterios">
            <a:extLst>
              <a:ext uri="{FF2B5EF4-FFF2-40B4-BE49-F238E27FC236}">
                <a16:creationId xmlns:a16="http://schemas.microsoft.com/office/drawing/2014/main" id="{C9B13FFF-A94C-4E89-AD6E-A02C91779B0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3" r="324" b="1"/>
          <a:stretch/>
        </p:blipFill>
        <p:spPr bwMode="auto">
          <a:xfrm>
            <a:off x="107504" y="1700808"/>
            <a:ext cx="3960440" cy="49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Content Placeholder 3">
            <a:extLst>
              <a:ext uri="{FF2B5EF4-FFF2-40B4-BE49-F238E27FC236}">
                <a16:creationId xmlns:a16="http://schemas.microsoft.com/office/drawing/2014/main" id="{33DADD93-F469-4443-83C9-37B9996B4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9160" y="1700808"/>
            <a:ext cx="4191272" cy="4928592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</a:rPr>
              <a:t>Padre </a:t>
            </a:r>
            <a:r>
              <a:rPr lang="en-US" dirty="0" err="1">
                <a:solidFill>
                  <a:srgbClr val="006600"/>
                </a:solidFill>
              </a:rPr>
              <a:t>della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fenomenologia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sociale</a:t>
            </a:r>
            <a:endParaRPr lang="en-US" dirty="0">
              <a:solidFill>
                <a:srgbClr val="006600"/>
              </a:solidFill>
            </a:endParaRPr>
          </a:p>
          <a:p>
            <a:r>
              <a:rPr lang="en-US" dirty="0">
                <a:solidFill>
                  <a:srgbClr val="006600"/>
                </a:solidFill>
              </a:rPr>
              <a:t>Al </a:t>
            </a:r>
            <a:r>
              <a:rPr lang="en-US" dirty="0" err="1">
                <a:solidFill>
                  <a:srgbClr val="006600"/>
                </a:solidFill>
              </a:rPr>
              <a:t>centro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della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sociologia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bisogna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mettere</a:t>
            </a:r>
            <a:r>
              <a:rPr lang="en-US" dirty="0">
                <a:solidFill>
                  <a:srgbClr val="006600"/>
                </a:solidFill>
              </a:rPr>
              <a:t> la vita </a:t>
            </a:r>
            <a:r>
              <a:rPr lang="en-US" dirty="0" err="1">
                <a:solidFill>
                  <a:srgbClr val="006600"/>
                </a:solidFill>
              </a:rPr>
              <a:t>quotidiana</a:t>
            </a:r>
            <a:endParaRPr lang="en-US" dirty="0">
              <a:solidFill>
                <a:srgbClr val="006600"/>
              </a:solidFill>
            </a:endParaRPr>
          </a:p>
          <a:p>
            <a:r>
              <a:rPr lang="en-US" dirty="0">
                <a:solidFill>
                  <a:srgbClr val="006600"/>
                </a:solidFill>
              </a:rPr>
              <a:t>Le province finite di </a:t>
            </a:r>
            <a:r>
              <a:rPr lang="en-US" dirty="0" err="1">
                <a:solidFill>
                  <a:srgbClr val="006600"/>
                </a:solidFill>
              </a:rPr>
              <a:t>significato</a:t>
            </a:r>
            <a:r>
              <a:rPr lang="en-US" dirty="0">
                <a:solidFill>
                  <a:srgbClr val="006600"/>
                </a:solidFill>
              </a:rPr>
              <a:t> </a:t>
            </a:r>
          </a:p>
          <a:p>
            <a:r>
              <a:rPr lang="en-US" dirty="0">
                <a:solidFill>
                  <a:srgbClr val="006600"/>
                </a:solidFill>
              </a:rPr>
              <a:t>Il </a:t>
            </a:r>
            <a:r>
              <a:rPr lang="en-US" dirty="0" err="1">
                <a:solidFill>
                  <a:srgbClr val="006600"/>
                </a:solidFill>
              </a:rPr>
              <a:t>concetto</a:t>
            </a:r>
            <a:r>
              <a:rPr lang="en-US" dirty="0">
                <a:solidFill>
                  <a:srgbClr val="006600"/>
                </a:solidFill>
              </a:rPr>
              <a:t> di </a:t>
            </a:r>
            <a:r>
              <a:rPr lang="en-US" dirty="0" err="1">
                <a:solidFill>
                  <a:srgbClr val="006600"/>
                </a:solidFill>
              </a:rPr>
              <a:t>realtà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multipla</a:t>
            </a:r>
            <a:endParaRPr lang="en-US" dirty="0">
              <a:solidFill>
                <a:srgbClr val="0066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1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5A7CC9-4B3D-416D-A5B2-F2D18902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56792"/>
            <a:ext cx="7906072" cy="432048"/>
          </a:xfrm>
        </p:spPr>
        <p:txBody>
          <a:bodyPr/>
          <a:lstStyle/>
          <a:p>
            <a:r>
              <a:rPr lang="it-IT" sz="4000" dirty="0">
                <a:solidFill>
                  <a:srgbClr val="006600"/>
                </a:solidFill>
              </a:rPr>
              <a:t>Le province finite di significato</a:t>
            </a:r>
            <a:br>
              <a:rPr lang="it-IT" dirty="0">
                <a:solidFill>
                  <a:srgbClr val="006600"/>
                </a:solidFill>
              </a:rPr>
            </a:br>
            <a:br>
              <a:rPr lang="it-IT" dirty="0">
                <a:solidFill>
                  <a:srgbClr val="006600"/>
                </a:solidFill>
              </a:rPr>
            </a:br>
            <a:r>
              <a:rPr lang="it-IT" sz="2400" dirty="0">
                <a:solidFill>
                  <a:srgbClr val="006600"/>
                </a:solidFill>
              </a:rPr>
              <a:t>Ogni realtà multipla è dotata di uno statuto logico autonomo</a:t>
            </a:r>
            <a:br>
              <a:rPr lang="it-IT" sz="2400" dirty="0">
                <a:solidFill>
                  <a:srgbClr val="006600"/>
                </a:solidFill>
              </a:rPr>
            </a:br>
            <a:r>
              <a:rPr lang="it-IT" sz="2400" dirty="0">
                <a:solidFill>
                  <a:srgbClr val="006600"/>
                </a:solidFill>
              </a:rPr>
              <a:t>L’individuo entra e esce da ogni realtà</a:t>
            </a:r>
            <a:br>
              <a:rPr lang="it-IT" sz="2400" dirty="0"/>
            </a:br>
            <a:endParaRPr lang="it-IT" sz="2400" dirty="0">
              <a:solidFill>
                <a:srgbClr val="0066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EFC947-0F2B-4D6A-92CF-219F89643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2996951"/>
            <a:ext cx="6408712" cy="3879721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Realtà multiple oggetto di attività teoretica</a:t>
            </a:r>
            <a:r>
              <a:rPr lang="it-IT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</a:p>
          <a:p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Sogno</a:t>
            </a:r>
          </a:p>
          <a:p>
            <a:r>
              <a:rPr lang="it-IT" sz="2400" dirty="0">
                <a:solidFill>
                  <a:srgbClr val="FFC000"/>
                </a:solidFill>
              </a:rPr>
              <a:t>Matematica </a:t>
            </a:r>
          </a:p>
          <a:p>
            <a:r>
              <a:rPr lang="it-IT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Culto religioso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Realtà prevalente che non prevede attività teoretica:</a:t>
            </a:r>
          </a:p>
          <a:p>
            <a:r>
              <a:rPr lang="it-IT" dirty="0">
                <a:solidFill>
                  <a:srgbClr val="00B0F0"/>
                </a:solidFill>
              </a:rPr>
              <a:t>Vita quotidiana </a:t>
            </a:r>
          </a:p>
        </p:txBody>
      </p:sp>
      <p:pic>
        <p:nvPicPr>
          <p:cNvPr id="12290" name="Picture 2" descr="Realtà multipla | Ivan Pisani Ortho-Bionomy®">
            <a:extLst>
              <a:ext uri="{FF2B5EF4-FFF2-40B4-BE49-F238E27FC236}">
                <a16:creationId xmlns:a16="http://schemas.microsoft.com/office/drawing/2014/main" id="{1EB26297-DD8D-4F66-B7B3-79D25778275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429000"/>
            <a:ext cx="266427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14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5543E2-9DC7-4220-ACDC-67F8D22BF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76672"/>
            <a:ext cx="7315200" cy="1224136"/>
          </a:xfrm>
        </p:spPr>
        <p:txBody>
          <a:bodyPr/>
          <a:lstStyle/>
          <a:p>
            <a:r>
              <a:rPr lang="it-IT" dirty="0">
                <a:solidFill>
                  <a:srgbClr val="006600"/>
                </a:solidFill>
              </a:rPr>
              <a:t>SENSO COMUNE E VITA QUOTIDIANA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F1FFC-782E-45F2-A083-B10CD5635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6832"/>
            <a:ext cx="7315200" cy="4712568"/>
          </a:xfrm>
        </p:spPr>
        <p:txBody>
          <a:bodyPr/>
          <a:lstStyle/>
          <a:p>
            <a:r>
              <a:rPr lang="it-IT" sz="2400" dirty="0">
                <a:solidFill>
                  <a:srgbClr val="006600"/>
                </a:solidFill>
              </a:rPr>
              <a:t>La vita quotidiana è il regno del ‘dato per scontato’</a:t>
            </a:r>
          </a:p>
          <a:p>
            <a:r>
              <a:rPr lang="it-IT" sz="2400" dirty="0">
                <a:solidFill>
                  <a:srgbClr val="006600"/>
                </a:solidFill>
              </a:rPr>
              <a:t>E’ la realtà prevalente sulle altre </a:t>
            </a:r>
          </a:p>
          <a:p>
            <a:r>
              <a:rPr lang="it-IT" sz="2400" dirty="0">
                <a:solidFill>
                  <a:srgbClr val="006600"/>
                </a:solidFill>
              </a:rPr>
              <a:t>Entriamo ed usciamo da essa quando ci approcciamo alle altre province </a:t>
            </a:r>
          </a:p>
          <a:p>
            <a:r>
              <a:rPr lang="it-IT" sz="2400" dirty="0">
                <a:solidFill>
                  <a:srgbClr val="006600"/>
                </a:solidFill>
              </a:rPr>
              <a:t>Nella vita quotidiana andiamo in epochè operiamo una ‘riduzione fenomenologica’</a:t>
            </a:r>
          </a:p>
          <a:p>
            <a:r>
              <a:rPr lang="it-IT" sz="2400" dirty="0">
                <a:solidFill>
                  <a:srgbClr val="006600"/>
                </a:solidFill>
              </a:rPr>
              <a:t>Dalla situazione problematica alla a-problematicità</a:t>
            </a:r>
          </a:p>
          <a:p>
            <a:r>
              <a:rPr lang="it-IT" sz="2400" dirty="0">
                <a:solidFill>
                  <a:srgbClr val="006600"/>
                </a:solidFill>
              </a:rPr>
              <a:t>La conoscenza pragmatica</a:t>
            </a:r>
          </a:p>
          <a:p>
            <a:r>
              <a:rPr lang="it-IT" sz="2400" dirty="0">
                <a:solidFill>
                  <a:srgbClr val="006600"/>
                </a:solidFill>
              </a:rPr>
              <a:t>La routine </a:t>
            </a:r>
          </a:p>
          <a:p>
            <a:r>
              <a:rPr lang="it-IT" sz="2400" dirty="0">
                <a:solidFill>
                  <a:srgbClr val="006600"/>
                </a:solidFill>
              </a:rPr>
              <a:t>Lo stock of knowledge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978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28F9E-D77C-44E0-B6C9-DD8FC2BE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76672"/>
            <a:ext cx="7315200" cy="1296144"/>
          </a:xfrm>
        </p:spPr>
        <p:txBody>
          <a:bodyPr/>
          <a:lstStyle/>
          <a:p>
            <a:r>
              <a:rPr lang="it-IT" dirty="0" err="1">
                <a:solidFill>
                  <a:srgbClr val="006600"/>
                </a:solidFill>
              </a:rPr>
              <a:t>Goffman</a:t>
            </a:r>
            <a:r>
              <a:rPr lang="it-IT" dirty="0">
                <a:solidFill>
                  <a:srgbClr val="006600"/>
                </a:solidFill>
              </a:rPr>
              <a:t> 1922-1982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D138C8-ECC4-4852-826C-8C80FA4BE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2816"/>
            <a:ext cx="7315200" cy="4856584"/>
          </a:xfrm>
        </p:spPr>
        <p:txBody>
          <a:bodyPr/>
          <a:lstStyle/>
          <a:p>
            <a:r>
              <a:rPr lang="it-IT" sz="1800" dirty="0">
                <a:solidFill>
                  <a:srgbClr val="006600"/>
                </a:solidFill>
              </a:rPr>
              <a:t>Autore molto singolare</a:t>
            </a:r>
          </a:p>
          <a:p>
            <a:r>
              <a:rPr lang="it-IT" sz="1800" dirty="0">
                <a:solidFill>
                  <a:srgbClr val="006600"/>
                </a:solidFill>
              </a:rPr>
              <a:t>L’approccio drammaturgico</a:t>
            </a:r>
          </a:p>
          <a:p>
            <a:r>
              <a:rPr lang="it-IT" sz="1800" dirty="0">
                <a:solidFill>
                  <a:srgbClr val="006600"/>
                </a:solidFill>
              </a:rPr>
              <a:t>Come Simmel studia le interazioni faccia a faccia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6600"/>
                </a:solidFill>
              </a:rPr>
              <a:t>Analogie con l’</a:t>
            </a:r>
            <a:r>
              <a:rPr lang="it-IT" sz="2000" dirty="0" err="1">
                <a:solidFill>
                  <a:srgbClr val="006600"/>
                </a:solidFill>
              </a:rPr>
              <a:t>interazionismo</a:t>
            </a:r>
            <a:r>
              <a:rPr lang="it-IT" sz="2000" dirty="0">
                <a:solidFill>
                  <a:srgbClr val="006600"/>
                </a:solidFill>
              </a:rPr>
              <a:t> simbolico: </a:t>
            </a:r>
          </a:p>
          <a:p>
            <a:endParaRPr lang="it-IT" sz="1800" dirty="0">
              <a:solidFill>
                <a:srgbClr val="006600"/>
              </a:solidFill>
            </a:endParaRPr>
          </a:p>
          <a:p>
            <a:r>
              <a:rPr lang="it-IT" sz="1800" dirty="0">
                <a:solidFill>
                  <a:srgbClr val="006600"/>
                </a:solidFill>
              </a:rPr>
              <a:t>Rifiuta di spiegare la condotta umana in termini di imperativi di sistema </a:t>
            </a:r>
          </a:p>
          <a:p>
            <a:r>
              <a:rPr lang="it-IT" sz="1800" dirty="0">
                <a:solidFill>
                  <a:srgbClr val="006600"/>
                </a:solidFill>
              </a:rPr>
              <a:t>Studia l’interazione</a:t>
            </a:r>
          </a:p>
          <a:p>
            <a:r>
              <a:rPr lang="it-IT" sz="1800" dirty="0">
                <a:solidFill>
                  <a:srgbClr val="006600"/>
                </a:solidFill>
              </a:rPr>
              <a:t>Studia l’individuo come essere dotato di autocoscienza 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6600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6600"/>
                </a:solidFill>
              </a:rPr>
              <a:t>Differenze con l’</a:t>
            </a:r>
            <a:r>
              <a:rPr lang="it-IT" sz="2000" dirty="0" err="1">
                <a:solidFill>
                  <a:srgbClr val="006600"/>
                </a:solidFill>
              </a:rPr>
              <a:t>interazionismo</a:t>
            </a:r>
            <a:r>
              <a:rPr lang="it-IT" sz="2000" dirty="0">
                <a:solidFill>
                  <a:srgbClr val="006600"/>
                </a:solidFill>
              </a:rPr>
              <a:t> simbolico:</a:t>
            </a:r>
          </a:p>
          <a:p>
            <a:endParaRPr lang="it-IT" sz="1800" dirty="0">
              <a:solidFill>
                <a:srgbClr val="006600"/>
              </a:solidFill>
            </a:endParaRPr>
          </a:p>
          <a:p>
            <a:r>
              <a:rPr lang="it-IT" sz="1800" dirty="0">
                <a:solidFill>
                  <a:srgbClr val="006600"/>
                </a:solidFill>
              </a:rPr>
              <a:t>Non elabora un modello coerente </a:t>
            </a:r>
          </a:p>
          <a:p>
            <a:r>
              <a:rPr lang="it-IT" sz="1800" dirty="0">
                <a:solidFill>
                  <a:srgbClr val="006600"/>
                </a:solidFill>
              </a:rPr>
              <a:t>Mette al centro l’ordine sociale 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398832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AE9566-B8D3-4126-83E9-158722FE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04664"/>
            <a:ext cx="7315200" cy="936104"/>
          </a:xfrm>
        </p:spPr>
        <p:txBody>
          <a:bodyPr/>
          <a:lstStyle/>
          <a:p>
            <a:r>
              <a:rPr lang="it-IT" dirty="0" err="1">
                <a:solidFill>
                  <a:srgbClr val="006600"/>
                </a:solidFill>
              </a:rPr>
              <a:t>Goffman</a:t>
            </a:r>
            <a:r>
              <a:rPr lang="it-IT" dirty="0">
                <a:solidFill>
                  <a:srgbClr val="006600"/>
                </a:solidFill>
              </a:rPr>
              <a:t> e Simmel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15EE02-75F2-4BE7-A574-484CF6043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7315200" cy="5000600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>
                <a:solidFill>
                  <a:srgbClr val="006600"/>
                </a:solidFill>
              </a:rPr>
              <a:t>Elementi </a:t>
            </a:r>
            <a:r>
              <a:rPr lang="it-IT" sz="2400" dirty="0" err="1">
                <a:solidFill>
                  <a:srgbClr val="006600"/>
                </a:solidFill>
              </a:rPr>
              <a:t>Simmeliani</a:t>
            </a:r>
            <a:r>
              <a:rPr lang="it-IT" sz="2400" dirty="0">
                <a:solidFill>
                  <a:srgbClr val="006600"/>
                </a:solidFill>
              </a:rPr>
              <a:t>:</a:t>
            </a:r>
          </a:p>
          <a:p>
            <a:r>
              <a:rPr lang="it-IT" sz="2400" dirty="0">
                <a:solidFill>
                  <a:srgbClr val="006600"/>
                </a:solidFill>
              </a:rPr>
              <a:t>I legami senza nome nella metropoli</a:t>
            </a:r>
          </a:p>
          <a:p>
            <a:r>
              <a:rPr lang="it-IT" sz="2400" dirty="0">
                <a:solidFill>
                  <a:srgbClr val="006600"/>
                </a:solidFill>
              </a:rPr>
              <a:t>La vita quotidiana è un’esperienza complessa in cui gli individui acquisiscono una conoscenza tacita e pratica: </a:t>
            </a:r>
            <a:r>
              <a:rPr lang="it-IT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pragmatica</a:t>
            </a:r>
          </a:p>
          <a:p>
            <a:r>
              <a:rPr lang="it-IT" sz="2400" dirty="0">
                <a:solidFill>
                  <a:srgbClr val="006600"/>
                </a:solidFill>
              </a:rPr>
              <a:t>Il visto ma non osservato </a:t>
            </a:r>
          </a:p>
          <a:p>
            <a:r>
              <a:rPr lang="it-IT" sz="2400" dirty="0">
                <a:solidFill>
                  <a:srgbClr val="006600"/>
                </a:solidFill>
              </a:rPr>
              <a:t>Le relazioni nella modernità dipendono da complessi meccanismi di fiducia e segretezza</a:t>
            </a:r>
          </a:p>
          <a:p>
            <a:r>
              <a:rPr lang="it-IT" sz="2400" dirty="0">
                <a:solidFill>
                  <a:srgbClr val="006600"/>
                </a:solidFill>
              </a:rPr>
              <a:t>La migliore rappresentazione di noi stessi </a:t>
            </a:r>
          </a:p>
        </p:txBody>
      </p:sp>
    </p:spTree>
    <p:extLst>
      <p:ext uri="{BB962C8B-B14F-4D97-AF65-F5344CB8AC3E}">
        <p14:creationId xmlns:p14="http://schemas.microsoft.com/office/powerpoint/2010/main" val="270734448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">
      <a:dk1>
        <a:srgbClr val="808080"/>
      </a:dk1>
      <a:lt1>
        <a:srgbClr val="FFFFFF"/>
      </a:lt1>
      <a:dk2>
        <a:srgbClr val="808080"/>
      </a:dk2>
      <a:lt2>
        <a:srgbClr val="167EDC"/>
      </a:lt2>
      <a:accent1>
        <a:srgbClr val="2DC010"/>
      </a:accent1>
      <a:accent2>
        <a:srgbClr val="EE0077"/>
      </a:accent2>
      <a:accent3>
        <a:srgbClr val="FFFFFF"/>
      </a:accent3>
      <a:accent4>
        <a:srgbClr val="6C6C6C"/>
      </a:accent4>
      <a:accent5>
        <a:srgbClr val="ADDCAA"/>
      </a:accent5>
      <a:accent6>
        <a:srgbClr val="D8006B"/>
      </a:accent6>
      <a:hlink>
        <a:srgbClr val="FDA609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4F5EBFB0181E04C8992DAB2B9D5B4A4" ma:contentTypeVersion="2" ma:contentTypeDescription="Creare un nuovo documento." ma:contentTypeScope="" ma:versionID="35dab77b61cfbedafa7a4002703e0eec">
  <xsd:schema xmlns:xsd="http://www.w3.org/2001/XMLSchema" xmlns:xs="http://www.w3.org/2001/XMLSchema" xmlns:p="http://schemas.microsoft.com/office/2006/metadata/properties" xmlns:ns2="d0db347b-4366-4cdb-a33e-ced6c2a420df" targetNamespace="http://schemas.microsoft.com/office/2006/metadata/properties" ma:root="true" ma:fieldsID="aab049ea65ecda0e58bacf6b8583ca3a" ns2:_="">
    <xsd:import namespace="d0db347b-4366-4cdb-a33e-ced6c2a420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b347b-4366-4cdb-a33e-ced6c2a42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634980-201E-4116-B529-3E79762F5CD3}"/>
</file>

<file path=customXml/itemProps2.xml><?xml version="1.0" encoding="utf-8"?>
<ds:datastoreItem xmlns:ds="http://schemas.openxmlformats.org/officeDocument/2006/customXml" ds:itemID="{F0B0C04C-9C0B-4CE6-9C6C-F2E5259E1C24}"/>
</file>

<file path=customXml/itemProps3.xml><?xml version="1.0" encoding="utf-8"?>
<ds:datastoreItem xmlns:ds="http://schemas.openxmlformats.org/officeDocument/2006/customXml" ds:itemID="{D8F8FE14-1054-4142-B1E0-FBEFC0D9EA62}"/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713</Words>
  <Application>Microsoft Office PowerPoint</Application>
  <PresentationFormat>Presentazione su schermo (4:3)</PresentationFormat>
  <Paragraphs>110</Paragraphs>
  <Slides>15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Microsoft Sans Serif</vt:lpstr>
      <vt:lpstr>Verdana</vt:lpstr>
      <vt:lpstr>굴림</vt:lpstr>
      <vt:lpstr>powerpoint-template-24</vt:lpstr>
      <vt:lpstr>Senso comune e vita quotidiana    Goffman e Garfinkel</vt:lpstr>
      <vt:lpstr>Un nuovo paradigma</vt:lpstr>
      <vt:lpstr>Tutto parte da Mead</vt:lpstr>
      <vt:lpstr>Il concetto di vita quotidiana</vt:lpstr>
      <vt:lpstr>Il contributo di Schutz </vt:lpstr>
      <vt:lpstr>Le province finite di significato  Ogni realtà multipla è dotata di uno statuto logico autonomo L’individuo entra e esce da ogni realtà </vt:lpstr>
      <vt:lpstr>SENSO COMUNE E VITA QUOTIDIANA</vt:lpstr>
      <vt:lpstr>Goffman 1922-1982</vt:lpstr>
      <vt:lpstr>Goffman e Simmel</vt:lpstr>
      <vt:lpstr>Cosa prende Goffman  Mead?</vt:lpstr>
      <vt:lpstr>La vita quotidiana come rappresentazione </vt:lpstr>
      <vt:lpstr>La frame analysis</vt:lpstr>
      <vt:lpstr>Garfinkel</vt:lpstr>
      <vt:lpstr>I presupposti dell’etnometodologia</vt:lpstr>
      <vt:lpstr>Gli esperimenti di rottura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 comune e vita quotidiana    Goffman e Garfinkel</dc:title>
  <dc:creator>antonella dautilia</dc:creator>
  <cp:lastModifiedBy>antonella dautilia</cp:lastModifiedBy>
  <cp:revision>25</cp:revision>
  <dcterms:created xsi:type="dcterms:W3CDTF">2020-11-04T18:38:59Z</dcterms:created>
  <dcterms:modified xsi:type="dcterms:W3CDTF">2020-11-04T21:37:59Z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0x010100C4F5EBFB0181E04C8992DAB2B9D5B4A4</vt:lpwstr>
  </property>
</Properties>
</file>